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  <p:sldId id="877" r:id="rId20"/>
    <p:sldId id="878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594810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day, I brought it to the beach to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waves. I also used it in the pool, floating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 like a pool toy. But of course, after all the fun we had together, it was time to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could bring it back with us, but it would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to take it home. So I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sell it at the hotel we were staying in before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airport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31928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6275" algn="l"/>
                <a:tab pos="7177088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try	B. wait	C. shar           D. leave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366002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D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432862" y="4117320"/>
            <a:ext cx="1142298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考查动词辨析。句意：但是当然，在我们一起玩得很开心之后，到离开的时候了。</a:t>
            </a:r>
            <a:r>
              <a:rPr lang="en-US" altLang="zh-CN" sz="2600" dirty="0">
                <a:cs typeface="Times New Roman" panose="02020603050405020304" pitchFamily="18" charset="0"/>
              </a:rPr>
              <a:t>try</a:t>
            </a:r>
            <a:r>
              <a:rPr lang="zh-CN" altLang="zh-CN" sz="2600" dirty="0">
                <a:cs typeface="Times New Roman" panose="02020603050405020304" pitchFamily="18" charset="0"/>
              </a:rPr>
              <a:t>努力；尝试；</a:t>
            </a:r>
            <a:r>
              <a:rPr lang="en-US" altLang="zh-CN" sz="2600" dirty="0">
                <a:cs typeface="Times New Roman" panose="02020603050405020304" pitchFamily="18" charset="0"/>
              </a:rPr>
              <a:t>wait</a:t>
            </a:r>
            <a:r>
              <a:rPr lang="zh-CN" altLang="zh-CN" sz="2600" dirty="0">
                <a:cs typeface="Times New Roman" panose="02020603050405020304" pitchFamily="18" charset="0"/>
              </a:rPr>
              <a:t>等待；</a:t>
            </a:r>
            <a:r>
              <a:rPr lang="en-US" altLang="zh-CN" sz="2600" dirty="0">
                <a:cs typeface="Times New Roman" panose="02020603050405020304" pitchFamily="18" charset="0"/>
              </a:rPr>
              <a:t>share</a:t>
            </a:r>
            <a:r>
              <a:rPr lang="zh-CN" altLang="zh-CN" sz="2600" dirty="0">
                <a:cs typeface="Times New Roman" panose="02020603050405020304" pitchFamily="18" charset="0"/>
              </a:rPr>
              <a:t>分享；</a:t>
            </a:r>
            <a:r>
              <a:rPr lang="en-US" altLang="zh-CN" sz="26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leave</a:t>
            </a:r>
            <a:r>
              <a:rPr lang="zh-CN" altLang="zh-CN" sz="26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离开；遗留</a:t>
            </a:r>
            <a:r>
              <a:rPr lang="zh-CN" altLang="zh-CN" sz="2600" dirty="0">
                <a:cs typeface="Times New Roman" panose="02020603050405020304" pitchFamily="18" charset="0"/>
              </a:rPr>
              <a:t>。根</a:t>
            </a:r>
            <a:r>
              <a:rPr lang="zh-CN" altLang="zh-CN" sz="2600" dirty="0" smtClean="0">
                <a:cs typeface="Times New Roman" panose="02020603050405020304" pitchFamily="18" charset="0"/>
              </a:rPr>
              <a:t>据</a:t>
            </a:r>
            <a:endParaRPr lang="en-US" altLang="zh-CN" sz="2600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2600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 smtClean="0">
                <a:cs typeface="Times New Roman" panose="02020603050405020304" pitchFamily="18" charset="0"/>
              </a:rPr>
              <a:t>“</a:t>
            </a:r>
            <a:r>
              <a:rPr lang="en-US" altLang="zh-CN" sz="2600" dirty="0">
                <a:cs typeface="Times New Roman" panose="02020603050405020304" pitchFamily="18" charset="0"/>
              </a:rPr>
              <a:t>We could </a:t>
            </a:r>
            <a:r>
              <a:rPr lang="en-US" altLang="zh-CN" sz="2600" spc="-100" dirty="0" smtClean="0">
                <a:cs typeface="Times New Roman" panose="02020603050405020304" pitchFamily="18" charset="0"/>
              </a:rPr>
              <a:t>bring </a:t>
            </a:r>
            <a:r>
              <a:rPr lang="en-US" altLang="zh-CN" sz="2600" spc="-100" dirty="0">
                <a:cs typeface="Times New Roman" panose="02020603050405020304" pitchFamily="18" charset="0"/>
              </a:rPr>
              <a:t>it back with us”</a:t>
            </a:r>
            <a:r>
              <a:rPr lang="zh-CN" altLang="zh-CN" sz="2600" spc="-100" dirty="0">
                <a:cs typeface="Times New Roman" panose="02020603050405020304" pitchFamily="18" charset="0"/>
              </a:rPr>
              <a:t>可知，此处是说要离开了。故选</a:t>
            </a:r>
            <a:r>
              <a:rPr lang="en-US" altLang="zh-CN" sz="2600" spc="-100" dirty="0">
                <a:cs typeface="Times New Roman" panose="02020603050405020304" pitchFamily="18" charset="0"/>
              </a:rPr>
              <a:t>D</a:t>
            </a:r>
            <a:r>
              <a:rPr lang="zh-CN" altLang="zh-CN" sz="2600" spc="-100" dirty="0">
                <a:cs typeface="Times New Roman" panose="02020603050405020304" pitchFamily="18" charset="0"/>
              </a:rPr>
              <a:t>。</a:t>
            </a:r>
            <a:endParaRPr lang="zh-CN" altLang="zh-CN" sz="26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197088" flipV="1">
            <a:off x="8572957" y="5340597"/>
            <a:ext cx="645117" cy="39462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566814" y="5453331"/>
            <a:ext cx="621747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 smtClean="0">
                <a:solidFill>
                  <a:srgbClr val="00B0F0"/>
                </a:solidFill>
              </a:rPr>
              <a:t>leave </a:t>
            </a:r>
            <a:r>
              <a:rPr lang="zh-CN" altLang="en-US" sz="2600">
                <a:solidFill>
                  <a:srgbClr val="00B0F0"/>
                </a:solidFill>
              </a:rPr>
              <a:t>for ＋</a:t>
            </a:r>
            <a:r>
              <a:rPr lang="zh-CN" altLang="en-US" sz="26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地点</a:t>
            </a:r>
            <a:r>
              <a:rPr lang="zh-CN" altLang="en-US" sz="2600">
                <a:solidFill>
                  <a:srgbClr val="00B0F0"/>
                </a:solidFill>
              </a:rPr>
              <a:t>，</a:t>
            </a:r>
            <a:r>
              <a:rPr lang="zh-CN" altLang="en-US" sz="26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</a:t>
            </a:r>
            <a:r>
              <a:rPr lang="zh-CN" altLang="en-US" sz="260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en-US" altLang="zh-CN" sz="26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60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离开</a:t>
            </a:r>
            <a:r>
              <a:rPr lang="zh-CN" altLang="en-US" sz="26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去</a:t>
            </a:r>
            <a:r>
              <a:rPr lang="zh-CN" altLang="en-US" sz="260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某地</a:t>
            </a:r>
            <a:r>
              <a:rPr lang="zh-CN" altLang="en-US" sz="2600" smtClean="0">
                <a:solidFill>
                  <a:srgbClr val="00B0F0"/>
                </a:solidFill>
                <a:cs typeface="Times New Roman" panose="02020603050405020304" pitchFamily="18" charset="0"/>
              </a:rPr>
              <a:t>。</a:t>
            </a:r>
            <a:r>
              <a:rPr lang="en-US" altLang="zh-CN" sz="2600" spc="-1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en-US" sz="2600">
              <a:solidFill>
                <a:srgbClr val="00B0F0"/>
              </a:solidFill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545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day, I brought it to the beach to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waves. I also used it in the pool, floating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 like a pool toy. But of course, after all the fun we had together, it was time to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could bring it back with us, but it would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to take it home. So I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sell it at the hotel we were staying in before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airport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666266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438" algn="l"/>
                <a:tab pos="6905625" algn="l"/>
                <a:tab pos="9450388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cost	B. pay	C. spend          D. take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802988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A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360854" y="4188906"/>
            <a:ext cx="11485848" cy="2417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考查动词辨析。句意：我们可以把它带回去，但把它带回家要花很多钱。</a:t>
            </a:r>
            <a:r>
              <a:rPr lang="en-US" altLang="zh-CN" sz="2600" dirty="0">
                <a:cs typeface="Times New Roman" panose="02020603050405020304" pitchFamily="18" charset="0"/>
              </a:rPr>
              <a:t>cost</a:t>
            </a:r>
            <a:r>
              <a:rPr lang="zh-CN" altLang="zh-CN" sz="2600" dirty="0">
                <a:cs typeface="Times New Roman" panose="02020603050405020304" pitchFamily="18" charset="0"/>
              </a:rPr>
              <a:t>花费，物作主语；</a:t>
            </a:r>
            <a:r>
              <a:rPr lang="en-US" altLang="zh-CN" sz="2600" dirty="0">
                <a:cs typeface="Times New Roman" panose="02020603050405020304" pitchFamily="18" charset="0"/>
              </a:rPr>
              <a:t>pay</a:t>
            </a:r>
            <a:r>
              <a:rPr lang="zh-CN" altLang="zh-CN" sz="2600" dirty="0">
                <a:cs typeface="Times New Roman" panose="02020603050405020304" pitchFamily="18" charset="0"/>
              </a:rPr>
              <a:t>支付，人作主语；</a:t>
            </a:r>
            <a:r>
              <a:rPr lang="en-US" altLang="zh-CN" sz="2600" dirty="0">
                <a:cs typeface="Times New Roman" panose="02020603050405020304" pitchFamily="18" charset="0"/>
              </a:rPr>
              <a:t>spend</a:t>
            </a:r>
            <a:r>
              <a:rPr lang="zh-CN" altLang="zh-CN" sz="2600" dirty="0">
                <a:cs typeface="Times New Roman" panose="02020603050405020304" pitchFamily="18" charset="0"/>
              </a:rPr>
              <a:t>花费，人作主语；</a:t>
            </a:r>
            <a:r>
              <a:rPr lang="en-US" altLang="zh-CN" sz="2600" dirty="0">
                <a:cs typeface="Times New Roman" panose="02020603050405020304" pitchFamily="18" charset="0"/>
              </a:rPr>
              <a:t>take</a:t>
            </a:r>
            <a:r>
              <a:rPr lang="zh-CN" altLang="zh-CN" sz="2600" dirty="0">
                <a:cs typeface="Times New Roman" panose="02020603050405020304" pitchFamily="18" charset="0"/>
              </a:rPr>
              <a:t>花费，用于</a:t>
            </a:r>
            <a:r>
              <a:rPr lang="en-US" altLang="zh-CN" sz="2600" dirty="0">
                <a:cs typeface="Times New Roman" panose="02020603050405020304" pitchFamily="18" charset="0"/>
              </a:rPr>
              <a:t>it</a:t>
            </a:r>
            <a:r>
              <a:rPr lang="zh-CN" altLang="zh-CN" sz="2600" dirty="0">
                <a:cs typeface="Times New Roman" panose="02020603050405020304" pitchFamily="18" charset="0"/>
              </a:rPr>
              <a:t>固定句型。根据</a:t>
            </a:r>
            <a:r>
              <a:rPr lang="en-US" altLang="zh-CN" sz="2600" dirty="0">
                <a:cs typeface="Times New Roman" panose="02020603050405020304" pitchFamily="18" charset="0"/>
              </a:rPr>
              <a:t>“but it would... a lot to take it home”</a:t>
            </a:r>
            <a:r>
              <a:rPr lang="zh-CN" altLang="zh-CN" sz="2600" dirty="0">
                <a:cs typeface="Times New Roman" panose="02020603050405020304" pitchFamily="18" charset="0"/>
              </a:rPr>
              <a:t>可知，此处指的是花费很多钱，主语是物，因此用</a:t>
            </a:r>
            <a:r>
              <a:rPr lang="en-US" altLang="zh-CN" sz="2600" dirty="0">
                <a:cs typeface="Times New Roman" panose="02020603050405020304" pitchFamily="18" charset="0"/>
              </a:rPr>
              <a:t>cost</a:t>
            </a:r>
            <a:r>
              <a:rPr lang="zh-CN" altLang="zh-CN" sz="2600" dirty="0">
                <a:cs typeface="Times New Roman" panose="02020603050405020304" pitchFamily="18" charset="0"/>
              </a:rPr>
              <a:t>。故选</a:t>
            </a:r>
            <a:r>
              <a:rPr lang="en-US" altLang="zh-CN" sz="2600" dirty="0"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87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45234"/>
            <a:ext cx="11485848" cy="232762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day, I brought it to the beach to 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waves. I also used it in the pool, floating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 like a pool toy. But of course, after all the fun we had together, it was time to 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could bring it back with us, but it would 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to take it home. So I 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sell it at the hotel we were staying in before 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airport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03538"/>
            <a:ext cx="11485848" cy="56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47900" algn="l"/>
                <a:tab pos="4391025" algn="l"/>
                <a:tab pos="7262813" algn="l"/>
              </a:tabLst>
            </a:pPr>
            <a:r>
              <a:rPr lang="zh-CN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5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wondered	B. discussed           C. decided	  D. expected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0882" y="298850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 smtClean="0"/>
              <a:t>C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360854" y="3499388"/>
            <a:ext cx="11485848" cy="2827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500" dirty="0">
                <a:cs typeface="Times New Roman" panose="02020603050405020304" pitchFamily="18" charset="0"/>
              </a:rPr>
              <a:t>[</a:t>
            </a:r>
            <a:r>
              <a:rPr lang="zh-CN" altLang="zh-CN" sz="25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dirty="0">
                <a:cs typeface="Times New Roman" panose="02020603050405020304" pitchFamily="18" charset="0"/>
              </a:rPr>
              <a:t>]</a:t>
            </a:r>
            <a:r>
              <a:rPr lang="zh-CN" altLang="zh-CN" sz="2500" dirty="0">
                <a:cs typeface="Times New Roman" panose="02020603050405020304" pitchFamily="18" charset="0"/>
              </a:rPr>
              <a:t>考查动词辨析。句意：所以我决定在去机场之前，在我们住的酒店卖掉它。</a:t>
            </a:r>
            <a:r>
              <a:rPr lang="en-US" altLang="zh-CN" sz="2500" dirty="0">
                <a:cs typeface="Times New Roman" panose="02020603050405020304" pitchFamily="18" charset="0"/>
              </a:rPr>
              <a:t>wonder</a:t>
            </a:r>
            <a:r>
              <a:rPr lang="zh-CN" altLang="zh-CN" sz="2500" dirty="0">
                <a:cs typeface="Times New Roman" panose="02020603050405020304" pitchFamily="18" charset="0"/>
              </a:rPr>
              <a:t>想知道；</a:t>
            </a:r>
            <a:r>
              <a:rPr lang="en-US" altLang="zh-CN" sz="2500" dirty="0">
                <a:cs typeface="Times New Roman" panose="02020603050405020304" pitchFamily="18" charset="0"/>
              </a:rPr>
              <a:t>discuss</a:t>
            </a:r>
            <a:r>
              <a:rPr lang="zh-CN" altLang="zh-CN" sz="2500" dirty="0">
                <a:cs typeface="Times New Roman" panose="02020603050405020304" pitchFamily="18" charset="0"/>
              </a:rPr>
              <a:t>讨论；</a:t>
            </a:r>
            <a:r>
              <a:rPr lang="en-US" altLang="zh-CN" sz="25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decide</a:t>
            </a:r>
            <a:r>
              <a:rPr lang="zh-CN" altLang="zh-CN" sz="25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决定</a:t>
            </a:r>
            <a:r>
              <a:rPr lang="zh-CN" altLang="zh-CN" sz="2500" dirty="0">
                <a:cs typeface="Times New Roman" panose="02020603050405020304" pitchFamily="18" charset="0"/>
              </a:rPr>
              <a:t>；</a:t>
            </a:r>
            <a:r>
              <a:rPr lang="en-US" altLang="zh-CN" sz="2500" dirty="0">
                <a:cs typeface="Times New Roman" panose="02020603050405020304" pitchFamily="18" charset="0"/>
              </a:rPr>
              <a:t>expect</a:t>
            </a:r>
            <a:r>
              <a:rPr lang="zh-CN" altLang="zh-CN" sz="2500" dirty="0">
                <a:cs typeface="Times New Roman" panose="02020603050405020304" pitchFamily="18" charset="0"/>
              </a:rPr>
              <a:t>期待。根据</a:t>
            </a:r>
            <a:r>
              <a:rPr lang="en-US" altLang="zh-CN" sz="2500" dirty="0">
                <a:cs typeface="Times New Roman" panose="02020603050405020304" pitchFamily="18" charset="0"/>
              </a:rPr>
              <a:t>“to sell it at </a:t>
            </a:r>
            <a:endParaRPr lang="en-US" altLang="zh-CN" sz="2500" dirty="0" smtClean="0">
              <a:cs typeface="Times New Roman" panose="02020603050405020304" pitchFamily="18" charset="0"/>
            </a:endParaRPr>
          </a:p>
          <a:p>
            <a:pPr algn="just" eaLnBrk="1">
              <a:lnSpc>
                <a:spcPct val="140000"/>
              </a:lnSpc>
              <a:spcAft>
                <a:spcPts val="0"/>
              </a:spcAft>
            </a:pPr>
            <a:endParaRPr lang="en-US" altLang="zh-CN" sz="2500" dirty="0">
              <a:cs typeface="Times New Roman" panose="02020603050405020304" pitchFamily="18" charset="0"/>
            </a:endParaRPr>
          </a:p>
          <a:p>
            <a:pPr algn="ju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500" dirty="0" smtClean="0">
                <a:cs typeface="Times New Roman" panose="02020603050405020304" pitchFamily="18" charset="0"/>
              </a:rPr>
              <a:t>the </a:t>
            </a:r>
            <a:r>
              <a:rPr lang="en-US" altLang="zh-CN" sz="2500" dirty="0">
                <a:cs typeface="Times New Roman" panose="02020603050405020304" pitchFamily="18" charset="0"/>
              </a:rPr>
              <a:t>hotel we </a:t>
            </a:r>
            <a:r>
              <a:rPr lang="en-US" altLang="zh-CN" sz="2500" dirty="0" smtClean="0">
                <a:cs typeface="Times New Roman" panose="02020603050405020304" pitchFamily="18" charset="0"/>
              </a:rPr>
              <a:t>were </a:t>
            </a:r>
            <a:r>
              <a:rPr lang="en-US" altLang="zh-CN" sz="2500" dirty="0">
                <a:cs typeface="Times New Roman" panose="02020603050405020304" pitchFamily="18" charset="0"/>
              </a:rPr>
              <a:t>staying in”</a:t>
            </a:r>
            <a:r>
              <a:rPr lang="zh-CN" altLang="zh-CN" sz="2500" dirty="0">
                <a:cs typeface="Times New Roman" panose="02020603050405020304" pitchFamily="18" charset="0"/>
              </a:rPr>
              <a:t>可知，此处指的是决定在去机场之前卖掉它。故选</a:t>
            </a:r>
            <a:r>
              <a:rPr lang="en-US" altLang="zh-CN" sz="2500" dirty="0">
                <a:cs typeface="Times New Roman" panose="02020603050405020304" pitchFamily="18" charset="0"/>
              </a:rPr>
              <a:t>C</a:t>
            </a:r>
            <a:r>
              <a:rPr lang="zh-CN" altLang="zh-CN" sz="2500" dirty="0" smtClean="0">
                <a:cs typeface="Times New Roman" panose="02020603050405020304" pitchFamily="18" charset="0"/>
              </a:rPr>
              <a:t>。</a:t>
            </a:r>
            <a:endParaRPr lang="zh-CN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174" y="4636144"/>
            <a:ext cx="505054" cy="37123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383238" y="4513472"/>
            <a:ext cx="4073551" cy="616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500" dirty="0" smtClean="0">
                <a:solidFill>
                  <a:srgbClr val="00B0F0"/>
                </a:solidFill>
                <a:latin typeface="+mn-lt"/>
              </a:rPr>
              <a:t>decide </a:t>
            </a:r>
            <a:r>
              <a:rPr lang="zh-CN" altLang="en-US" sz="2500" dirty="0">
                <a:solidFill>
                  <a:srgbClr val="00B0F0"/>
                </a:solidFill>
                <a:latin typeface="+mn-lt"/>
              </a:rPr>
              <a:t>to do sth</a:t>
            </a:r>
            <a:r>
              <a:rPr lang="zh-CN" altLang="en-US" sz="250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决定做某事</a:t>
            </a:r>
          </a:p>
        </p:txBody>
      </p:sp>
    </p:spTree>
    <p:extLst>
      <p:ext uri="{BB962C8B-B14F-4D97-AF65-F5344CB8AC3E}">
        <p14:creationId xmlns:p14="http://schemas.microsoft.com/office/powerpoint/2010/main" val="214779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day, I brought it to the beach to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waves. I also used it in the pool, floating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 like a pool toy. But of course, after all the fun we had together, it was time to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could bring it back with us, but it would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to take it home. So I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sell it at the hotel we were staying in before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airport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673114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47900" algn="l"/>
                <a:tab pos="4037013" algn="l"/>
                <a:tab pos="9450388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acting	B. heading              C. turning	D. planning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882" y="3792584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B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360854" y="4241884"/>
            <a:ext cx="11485848" cy="181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考查动词辨析。句意：所以我决定在去机场之前，在我们住的酒店卖掉它。</a:t>
            </a:r>
            <a:r>
              <a:rPr lang="en-US" altLang="zh-CN" sz="2600" dirty="0">
                <a:cs typeface="Times New Roman" panose="02020603050405020304" pitchFamily="18" charset="0"/>
              </a:rPr>
              <a:t>act</a:t>
            </a:r>
            <a:r>
              <a:rPr lang="zh-CN" altLang="zh-CN" sz="2600" dirty="0">
                <a:cs typeface="Times New Roman" panose="02020603050405020304" pitchFamily="18" charset="0"/>
              </a:rPr>
              <a:t>扮演；</a:t>
            </a:r>
            <a:r>
              <a:rPr lang="en-US" altLang="zh-CN" sz="2600" dirty="0">
                <a:cs typeface="Times New Roman" panose="02020603050405020304" pitchFamily="18" charset="0"/>
              </a:rPr>
              <a:t>head</a:t>
            </a:r>
            <a:r>
              <a:rPr lang="zh-CN" altLang="zh-CN" sz="2600" dirty="0">
                <a:cs typeface="Times New Roman" panose="02020603050405020304" pitchFamily="18" charset="0"/>
              </a:rPr>
              <a:t>前往；</a:t>
            </a:r>
            <a:r>
              <a:rPr lang="en-US" altLang="zh-CN" sz="2600" dirty="0">
                <a:cs typeface="Times New Roman" panose="02020603050405020304" pitchFamily="18" charset="0"/>
              </a:rPr>
              <a:t>turn</a:t>
            </a:r>
            <a:r>
              <a:rPr lang="zh-CN" altLang="zh-CN" sz="2600" dirty="0">
                <a:cs typeface="Times New Roman" panose="02020603050405020304" pitchFamily="18" charset="0"/>
              </a:rPr>
              <a:t>转动；</a:t>
            </a:r>
            <a:r>
              <a:rPr lang="en-US" altLang="zh-CN" sz="2600" dirty="0">
                <a:cs typeface="Times New Roman" panose="02020603050405020304" pitchFamily="18" charset="0"/>
              </a:rPr>
              <a:t>plan</a:t>
            </a:r>
            <a:r>
              <a:rPr lang="zh-CN" altLang="zh-CN" sz="2600" dirty="0">
                <a:cs typeface="Times New Roman" panose="02020603050405020304" pitchFamily="18" charset="0"/>
              </a:rPr>
              <a:t>计划。根据</a:t>
            </a:r>
            <a:r>
              <a:rPr lang="en-US" altLang="zh-CN" sz="2600" dirty="0">
                <a:cs typeface="Times New Roman" panose="02020603050405020304" pitchFamily="18" charset="0"/>
              </a:rPr>
              <a:t>“to the airport”</a:t>
            </a:r>
            <a:r>
              <a:rPr lang="zh-CN" altLang="zh-CN" sz="2600" dirty="0">
                <a:cs typeface="Times New Roman" panose="02020603050405020304" pitchFamily="18" charset="0"/>
              </a:rPr>
              <a:t>可知，此处指的是出发去机场之前。</a:t>
            </a:r>
            <a:r>
              <a:rPr lang="en-US" altLang="zh-CN" sz="2600" dirty="0">
                <a:cs typeface="Times New Roman" panose="02020603050405020304" pitchFamily="18" charset="0"/>
              </a:rPr>
              <a:t>head to the airport</a:t>
            </a:r>
            <a:r>
              <a:rPr lang="zh-CN" altLang="zh-CN" sz="2600" dirty="0">
                <a:cs typeface="Times New Roman" panose="02020603050405020304" pitchFamily="18" charset="0"/>
              </a:rPr>
              <a:t>意为</a:t>
            </a:r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cs typeface="Times New Roman" panose="02020603050405020304" pitchFamily="18" charset="0"/>
              </a:rPr>
              <a:t>去机场</a:t>
            </a:r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。故选</a:t>
            </a:r>
            <a:r>
              <a:rPr lang="en-US" altLang="zh-CN" sz="2600" dirty="0"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08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it would be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was not. I wrote the words “Used Boogie Board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 pesos” on a piece of paper and stuck it on my board. 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up and walked through the hotel, but no one showed any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61666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941763" algn="l"/>
                <a:tab pos="5645150" algn="l"/>
                <a:tab pos="807402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easy	B. scared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C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creative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crowded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27416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0854" y="3211308"/>
            <a:ext cx="11485848" cy="2595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[</a:t>
            </a:r>
            <a:r>
              <a:rPr lang="zh-CN" altLang="zh-CN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>
                <a:cs typeface="Times New Roman" panose="02020603050405020304" pitchFamily="18" charset="0"/>
              </a:rPr>
              <a:t>]</a:t>
            </a:r>
            <a:r>
              <a:rPr lang="zh-CN" altLang="zh-CN">
                <a:cs typeface="Times New Roman" panose="02020603050405020304" pitchFamily="18" charset="0"/>
              </a:rPr>
              <a:t>考查形容词辨析。句意：我以为这会很容易，但事实并非如此。</a:t>
            </a:r>
            <a:r>
              <a:rPr lang="en-US" altLang="zh-CN">
                <a:cs typeface="Times New Roman" panose="02020603050405020304" pitchFamily="18" charset="0"/>
              </a:rPr>
              <a:t>easy</a:t>
            </a:r>
            <a:r>
              <a:rPr lang="zh-CN" altLang="zh-CN">
                <a:cs typeface="Times New Roman" panose="02020603050405020304" pitchFamily="18" charset="0"/>
              </a:rPr>
              <a:t>容易的；</a:t>
            </a:r>
            <a:r>
              <a:rPr lang="en-US" altLang="zh-CN">
                <a:cs typeface="Times New Roman" panose="02020603050405020304" pitchFamily="18" charset="0"/>
              </a:rPr>
              <a:t>scared</a:t>
            </a:r>
            <a:r>
              <a:rPr lang="zh-CN" altLang="zh-CN">
                <a:cs typeface="Times New Roman" panose="02020603050405020304" pitchFamily="18" charset="0"/>
              </a:rPr>
              <a:t>害怕的；</a:t>
            </a:r>
            <a:r>
              <a:rPr lang="en-US" altLang="zh-CN">
                <a:cs typeface="Times New Roman" panose="02020603050405020304" pitchFamily="18" charset="0"/>
              </a:rPr>
              <a:t>creative</a:t>
            </a:r>
            <a:r>
              <a:rPr lang="zh-CN" altLang="zh-CN">
                <a:cs typeface="Times New Roman" panose="02020603050405020304" pitchFamily="18" charset="0"/>
              </a:rPr>
              <a:t>有创造力的；</a:t>
            </a:r>
            <a:r>
              <a:rPr lang="en-US" altLang="zh-CN">
                <a:cs typeface="Times New Roman" panose="02020603050405020304" pitchFamily="18" charset="0"/>
              </a:rPr>
              <a:t>crowded</a:t>
            </a:r>
            <a:r>
              <a:rPr lang="zh-CN" altLang="zh-CN">
                <a:cs typeface="Times New Roman" panose="02020603050405020304" pitchFamily="18" charset="0"/>
              </a:rPr>
              <a:t>拥挤的。根据后文</a:t>
            </a:r>
            <a:r>
              <a:rPr lang="en-US" altLang="zh-CN">
                <a:cs typeface="Times New Roman" panose="02020603050405020304" pitchFamily="18" charset="0"/>
              </a:rPr>
              <a:t>“but no one showed any...”</a:t>
            </a:r>
            <a:r>
              <a:rPr lang="zh-CN" altLang="zh-CN">
                <a:cs typeface="Times New Roman" panose="02020603050405020304" pitchFamily="18" charset="0"/>
              </a:rPr>
              <a:t>可知，此处指的是作者以为很容易卖掉冲浪板。故选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3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it would be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was not. I wrote the words “Used Boogie Board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 pesos” on a piece of paper and stuck it on my board. 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up and walked through the hotel, but no one showed any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6166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6275" algn="l"/>
                <a:tab pos="7262813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looked	 B. dressed     	C. made	 D. held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27533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0854" y="3211308"/>
            <a:ext cx="11485848" cy="2595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[</a:t>
            </a:r>
            <a:r>
              <a:rPr lang="zh-CN" altLang="zh-CN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cs typeface="Times New Roman" panose="02020603050405020304" pitchFamily="18" charset="0"/>
              </a:rPr>
              <a:t>]</a:t>
            </a:r>
            <a:r>
              <a:rPr lang="zh-CN" altLang="zh-CN" dirty="0">
                <a:cs typeface="Times New Roman" panose="02020603050405020304" pitchFamily="18" charset="0"/>
              </a:rPr>
              <a:t>考查动词辨析。句意：我举起它，穿过酒店，但</a:t>
            </a:r>
            <a:r>
              <a:rPr lang="zh-CN" altLang="zh-CN" spc="-100" dirty="0">
                <a:cs typeface="Times New Roman" panose="02020603050405020304" pitchFamily="18" charset="0"/>
              </a:rPr>
              <a:t>没有人表现出任何兴趣。</a:t>
            </a:r>
            <a:r>
              <a:rPr lang="en-US" altLang="zh-CN" spc="-100" dirty="0">
                <a:cs typeface="Times New Roman" panose="02020603050405020304" pitchFamily="18" charset="0"/>
              </a:rPr>
              <a:t>look</a:t>
            </a:r>
            <a:r>
              <a:rPr lang="zh-CN" altLang="zh-CN" spc="-100" dirty="0">
                <a:cs typeface="Times New Roman" panose="02020603050405020304" pitchFamily="18" charset="0"/>
              </a:rPr>
              <a:t>看；</a:t>
            </a:r>
            <a:r>
              <a:rPr lang="en-US" altLang="zh-CN" spc="-100" dirty="0">
                <a:cs typeface="Times New Roman" panose="02020603050405020304" pitchFamily="18" charset="0"/>
              </a:rPr>
              <a:t>dress</a:t>
            </a:r>
            <a:r>
              <a:rPr lang="zh-CN" altLang="zh-CN" spc="-100" dirty="0">
                <a:cs typeface="Times New Roman" panose="02020603050405020304" pitchFamily="18" charset="0"/>
              </a:rPr>
              <a:t>穿衣服；</a:t>
            </a:r>
            <a:r>
              <a:rPr lang="en-US" altLang="zh-CN" spc="-100" dirty="0">
                <a:cs typeface="Times New Roman" panose="02020603050405020304" pitchFamily="18" charset="0"/>
              </a:rPr>
              <a:t>make</a:t>
            </a:r>
            <a:r>
              <a:rPr lang="zh-CN" altLang="zh-CN" spc="-100" dirty="0">
                <a:cs typeface="Times New Roman" panose="02020603050405020304" pitchFamily="18" charset="0"/>
              </a:rPr>
              <a:t>制造；</a:t>
            </a:r>
            <a:r>
              <a:rPr lang="en-US" altLang="zh-CN" spc="-100" dirty="0">
                <a:cs typeface="Times New Roman" panose="02020603050405020304" pitchFamily="18" charset="0"/>
              </a:rPr>
              <a:t>hold</a:t>
            </a:r>
            <a:r>
              <a:rPr lang="zh-CN" altLang="zh-CN" spc="-100" dirty="0">
                <a:cs typeface="Times New Roman" panose="02020603050405020304" pitchFamily="18" charset="0"/>
              </a:rPr>
              <a:t>拿着。根据</a:t>
            </a:r>
            <a:r>
              <a:rPr lang="en-US" altLang="zh-CN" spc="-100" dirty="0">
                <a:cs typeface="Times New Roman" panose="02020603050405020304" pitchFamily="18" charset="0"/>
              </a:rPr>
              <a:t>“it up and walked through the hotel”</a:t>
            </a:r>
            <a:r>
              <a:rPr lang="zh-CN" altLang="zh-CN" spc="-100" dirty="0">
                <a:cs typeface="Times New Roman" panose="02020603050405020304" pitchFamily="18" charset="0"/>
              </a:rPr>
              <a:t>可知，此处指的是举起牌子。</a:t>
            </a:r>
            <a:r>
              <a:rPr lang="en-US" altLang="zh-CN" spc="-100" dirty="0">
                <a:cs typeface="Times New Roman" panose="02020603050405020304" pitchFamily="18" charset="0"/>
              </a:rPr>
              <a:t>hold up</a:t>
            </a:r>
            <a:r>
              <a:rPr lang="zh-CN" altLang="zh-CN" spc="-100" dirty="0">
                <a:cs typeface="Times New Roman" panose="02020603050405020304" pitchFamily="18" charset="0"/>
              </a:rPr>
              <a:t>意为</a:t>
            </a:r>
            <a:r>
              <a:rPr lang="en-US" altLang="zh-CN" spc="-100" dirty="0"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lang="zh-CN" altLang="zh-CN" spc="-100" dirty="0">
                <a:cs typeface="Times New Roman" panose="02020603050405020304" pitchFamily="18" charset="0"/>
              </a:rPr>
              <a:t>举起</a:t>
            </a:r>
            <a:r>
              <a:rPr lang="en-US" altLang="zh-CN" spc="-100" dirty="0"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pc="-100" dirty="0">
                <a:cs typeface="Times New Roman" panose="02020603050405020304" pitchFamily="18" charset="0"/>
              </a:rPr>
              <a:t>。</a:t>
            </a:r>
            <a:r>
              <a:rPr lang="zh-CN" altLang="zh-CN" spc="-100" dirty="0" smtClean="0">
                <a:cs typeface="Times New Roman" panose="02020603050405020304" pitchFamily="18" charset="0"/>
              </a:rPr>
              <a:t>故</a:t>
            </a:r>
            <a:endParaRPr lang="en-US" altLang="zh-CN" spc="-100" dirty="0" smtClean="0">
              <a:cs typeface="Times New Roman" panose="02020603050405020304" pitchFamily="18" charset="0"/>
            </a:endParaRPr>
          </a:p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pc="-100" dirty="0" smtClean="0">
                <a:cs typeface="Times New Roman" panose="02020603050405020304" pitchFamily="18" charset="0"/>
              </a:rPr>
              <a:t>选</a:t>
            </a:r>
            <a:r>
              <a:rPr lang="en-US" altLang="zh-CN" spc="-100" dirty="0">
                <a:cs typeface="Times New Roman" panose="02020603050405020304" pitchFamily="18" charset="0"/>
              </a:rPr>
              <a:t>D</a:t>
            </a:r>
            <a:r>
              <a:rPr lang="zh-CN" altLang="zh-CN" spc="-100" dirty="0">
                <a:cs typeface="Times New Roman" panose="02020603050405020304" pitchFamily="18" charset="0"/>
              </a:rPr>
              <a:t>。</a:t>
            </a:r>
            <a:endParaRPr lang="zh-CN" altLang="zh-CN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33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it would be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was not. I wrote the words “Used Boogie Board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 pesos” on a piece of paper and stuck it on my board. I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up and walked through the hotel, but no one showed any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442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1025" algn="l"/>
                <a:tab pos="6910388" algn="l"/>
                <a:tab pos="9450388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result	B. interest	   C. talent          D. fact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60854" y="3243929"/>
            <a:ext cx="11485848" cy="25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[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]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考查名词辨析。句意：我举起它，穿过酒店，但没有人表现出任何兴趣。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result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结果；</a:t>
            </a:r>
            <a:r>
              <a:rPr kumimoji="0" lang="en-US" altLang="zh-CN" b="1" i="0" u="dotted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interest</a:t>
            </a:r>
            <a:r>
              <a:rPr kumimoji="0" lang="zh-CN" altLang="en-US" b="1" i="0" u="dotted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兴趣</a:t>
            </a:r>
            <a:r>
              <a:rPr lang="zh-CN" altLang="zh-CN" dirty="0" smtClean="0"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cs typeface="Times New Roman" panose="02020603050405020304" pitchFamily="18" charset="0"/>
              </a:rPr>
              <a:t>talent</a:t>
            </a:r>
            <a:r>
              <a:rPr lang="zh-CN" altLang="en-US" dirty="0">
                <a:cs typeface="Times New Roman" panose="02020603050405020304" pitchFamily="18" charset="0"/>
              </a:rPr>
              <a:t>天赋；</a:t>
            </a:r>
            <a:r>
              <a:rPr lang="en-US" altLang="zh-CN" dirty="0">
                <a:cs typeface="Times New Roman" panose="02020603050405020304" pitchFamily="18" charset="0"/>
              </a:rPr>
              <a:t>fact</a:t>
            </a:r>
            <a:r>
              <a:rPr lang="zh-CN" altLang="en-US" dirty="0">
                <a:cs typeface="Times New Roman" panose="02020603050405020304" pitchFamily="18" charset="0"/>
              </a:rPr>
              <a:t>事实。根据“</a:t>
            </a:r>
            <a:r>
              <a:rPr lang="en-US" altLang="zh-CN" dirty="0">
                <a:cs typeface="Times New Roman" panose="02020603050405020304" pitchFamily="18" charset="0"/>
              </a:rPr>
              <a:t>but no </a:t>
            </a:r>
            <a:endParaRPr lang="en-US" altLang="zh-CN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cs typeface="Times New Roman" panose="02020603050405020304" pitchFamily="18" charset="0"/>
              </a:rPr>
              <a:t>one </a:t>
            </a:r>
            <a:r>
              <a:rPr lang="en-US" altLang="zh-CN" dirty="0">
                <a:cs typeface="Times New Roman" panose="02020603050405020304" pitchFamily="18" charset="0"/>
              </a:rPr>
              <a:t>showed any ...”</a:t>
            </a:r>
            <a:r>
              <a:rPr lang="zh-CN" altLang="en-US" dirty="0">
                <a:cs typeface="Times New Roman" panose="02020603050405020304" pitchFamily="18" charset="0"/>
              </a:rPr>
              <a:t>可知，此处指的是没人表现出兴趣。故选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en-US" dirty="0" smtClean="0">
                <a:cs typeface="Times New Roman" panose="02020603050405020304" pitchFamily="18" charset="0"/>
              </a:rPr>
              <a:t>。</a:t>
            </a:r>
            <a:endParaRPr lang="zh-CN" altLang="en-US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10539" y="4561554"/>
            <a:ext cx="61461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B0F0"/>
                </a:solidFill>
              </a:rPr>
              <a:t>interesting </a:t>
            </a:r>
            <a:r>
              <a:rPr lang="zh-CN" altLang="en-US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有趣的</a:t>
            </a:r>
            <a:r>
              <a:rPr lang="zh-CN" altLang="en-US" dirty="0">
                <a:solidFill>
                  <a:srgbClr val="00B0F0"/>
                </a:solidFill>
              </a:rPr>
              <a:t>; interested</a:t>
            </a:r>
            <a:r>
              <a:rPr lang="zh-CN" altLang="en-US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感兴趣的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222998" y="4456124"/>
            <a:ext cx="887541" cy="6286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82638" y="27895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15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75444"/>
            <a:ext cx="11485848" cy="1953868"/>
          </a:xfrm>
        </p:spPr>
        <p:txBody>
          <a:bodyPr/>
          <a:lstStyle/>
          <a:p>
            <a:pPr indent="914400" hangingPunct="0"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wanted me to give it away for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believed I could sell it. I even lowered the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100 pesos. However, 15 minutes later, I was still holding onto my board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399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438" algn="l"/>
                <a:tab pos="726757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free	B. fun	C. joke          D. time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760" y="26766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3168185"/>
            <a:ext cx="114858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[</a:t>
            </a:r>
            <a:r>
              <a:rPr lang="zh-CN" altLang="zh-CN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cs typeface="Times New Roman" panose="02020603050405020304" pitchFamily="18" charset="0"/>
              </a:rPr>
              <a:t>]</a:t>
            </a:r>
            <a:r>
              <a:rPr lang="zh-CN" altLang="zh-CN" dirty="0">
                <a:cs typeface="Times New Roman" panose="02020603050405020304" pitchFamily="18" charset="0"/>
              </a:rPr>
              <a:t>考查词汇辨析。句意：我妈妈想让我免费赠送，但我相信我可以卖掉它</a:t>
            </a:r>
            <a:r>
              <a:rPr lang="en-US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free</a:t>
            </a:r>
            <a:r>
              <a:rPr lang="zh-CN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免费的；</a:t>
            </a:r>
            <a:r>
              <a:rPr lang="en-US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fun</a:t>
            </a:r>
            <a:r>
              <a:rPr lang="zh-CN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有趣的；</a:t>
            </a:r>
            <a:r>
              <a:rPr lang="en-US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joke</a:t>
            </a:r>
            <a:r>
              <a:rPr lang="zh-CN" altLang="zh-CN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玩笑</a:t>
            </a:r>
            <a:r>
              <a:rPr lang="zh-CN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；</a:t>
            </a:r>
            <a:r>
              <a:rPr lang="en-US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time</a:t>
            </a:r>
            <a:r>
              <a:rPr lang="zh-CN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时间</a:t>
            </a:r>
            <a:r>
              <a:rPr lang="zh-CN" altLang="zh-CN" dirty="0">
                <a:cs typeface="Times New Roman" panose="02020603050405020304" pitchFamily="18" charset="0"/>
              </a:rPr>
              <a:t>。根据后文</a:t>
            </a:r>
            <a:r>
              <a:rPr lang="en-US" altLang="zh-CN" dirty="0">
                <a:cs typeface="Times New Roman" panose="02020603050405020304" pitchFamily="18" charset="0"/>
              </a:rPr>
              <a:t>“but I </a:t>
            </a:r>
            <a:endParaRPr lang="en-US" altLang="zh-CN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believed </a:t>
            </a:r>
            <a:r>
              <a:rPr lang="en-US" altLang="zh-CN" dirty="0">
                <a:cs typeface="Times New Roman" panose="02020603050405020304" pitchFamily="18" charset="0"/>
              </a:rPr>
              <a:t>I could sell it”</a:t>
            </a:r>
            <a:r>
              <a:rPr lang="zh-CN" altLang="zh-CN" dirty="0">
                <a:cs typeface="Times New Roman" panose="02020603050405020304" pitchFamily="18" charset="0"/>
              </a:rPr>
              <a:t>可知，妈妈想让作者免费赠送。</a:t>
            </a:r>
            <a:r>
              <a:rPr lang="en-US" altLang="zh-CN" dirty="0">
                <a:cs typeface="Times New Roman" panose="02020603050405020304" pitchFamily="18" charset="0"/>
              </a:rPr>
              <a:t>for free</a:t>
            </a:r>
            <a:r>
              <a:rPr lang="zh-CN" altLang="zh-CN" dirty="0"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免费地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422798" y="4441252"/>
            <a:ext cx="703817" cy="51026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32431" y="4533195"/>
            <a:ext cx="4381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B0F0"/>
                </a:solidFill>
              </a:rPr>
              <a:t>free</a:t>
            </a:r>
            <a:r>
              <a:rPr lang="zh-CN" altLang="en-US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订有</a:t>
            </a:r>
            <a:r>
              <a:rPr lang="zh-CN" altLang="en-US" dirty="0">
                <a:solidFill>
                  <a:srgbClr val="00B0F0"/>
                </a:solidFill>
              </a:rPr>
              <a:t>“</a:t>
            </a:r>
            <a:r>
              <a:rPr lang="zh-CN" altLang="en-US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自由的</a:t>
            </a:r>
            <a:r>
              <a:rPr lang="zh-CN" altLang="en-US" dirty="0">
                <a:solidFill>
                  <a:srgbClr val="00B0F0"/>
                </a:solidFill>
              </a:rPr>
              <a:t>”</a:t>
            </a:r>
            <a:r>
              <a:rPr lang="zh-CN" altLang="en-US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意思</a:t>
            </a:r>
            <a:r>
              <a:rPr lang="zh-CN" altLang="en-US" dirty="0">
                <a:solidFill>
                  <a:srgbClr val="00B0F0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61549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675444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914400" eaLnBrk="1" hangingPunct="0">
              <a:spcAft>
                <a:spcPts val="0"/>
              </a:spcAft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wanted me to give it away for </a:t>
            </a:r>
            <a:r>
              <a:rPr lang="zh-CN" altLang="zh-CN" sz="28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believed I could sell it. I even lowered the </a:t>
            </a:r>
            <a:r>
              <a:rPr lang="zh-CN" altLang="zh-CN" sz="28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8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100 pesos. However, 15 minutes later, I was still holding onto my board.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360854" y="254444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438" algn="l"/>
                <a:tab pos="753427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top	B. point	C.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pric        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46490" y="26887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60854" y="3170047"/>
            <a:ext cx="11485848" cy="259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[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]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考查名词辨析。句意：我甚至把价格降到了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100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比索。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top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顶部；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point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分数；</a:t>
            </a:r>
            <a:r>
              <a:rPr kumimoji="0" lang="en-US" altLang="zh-CN" b="1" i="0" u="wavy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price</a:t>
            </a:r>
            <a:r>
              <a:rPr kumimoji="0" lang="zh-CN" altLang="en-US" b="1" i="0" u="wavy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价格</a:t>
            </a:r>
            <a:r>
              <a:rPr lang="zh-CN" altLang="zh-CN" dirty="0"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cs typeface="Times New Roman" panose="02020603050405020304" pitchFamily="18" charset="0"/>
              </a:rPr>
              <a:t>grade</a:t>
            </a:r>
            <a:r>
              <a:rPr lang="zh-CN" altLang="en-US" dirty="0">
                <a:cs typeface="Times New Roman" panose="02020603050405020304" pitchFamily="18" charset="0"/>
              </a:rPr>
              <a:t>年级</a:t>
            </a:r>
            <a:r>
              <a:rPr lang="zh-CN" altLang="en-US" dirty="0" smtClean="0">
                <a:cs typeface="Times New Roman" panose="02020603050405020304" pitchFamily="18" charset="0"/>
              </a:rPr>
              <a:t>。</a:t>
            </a:r>
            <a:r>
              <a:rPr lang="zh-CN" altLang="en-US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“ I even lowered</a:t>
            </a:r>
            <a:r>
              <a:rPr lang="zh-CN" altLang="en-US" dirty="0">
                <a:cs typeface="Times New Roman" panose="02020603050405020304" pitchFamily="18" charset="0"/>
              </a:rPr>
              <a:t>（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降低</a:t>
            </a:r>
            <a:r>
              <a:rPr lang="zh-CN" altLang="en-US" dirty="0">
                <a:cs typeface="Times New Roman" panose="02020603050405020304" pitchFamily="18" charset="0"/>
              </a:rPr>
              <a:t>） </a:t>
            </a:r>
            <a:r>
              <a:rPr lang="en-US" altLang="zh-CN" dirty="0">
                <a:cs typeface="Times New Roman" panose="02020603050405020304" pitchFamily="18" charset="0"/>
              </a:rPr>
              <a:t>the... </a:t>
            </a:r>
            <a:endParaRPr lang="en-US" altLang="zh-CN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dirty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 smtClean="0"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cs typeface="Times New Roman" panose="02020603050405020304" pitchFamily="18" charset="0"/>
              </a:rPr>
              <a:t>100 pesos.”</a:t>
            </a:r>
            <a:r>
              <a:rPr lang="zh-CN" altLang="en-US" dirty="0">
                <a:cs typeface="Times New Roman" panose="02020603050405020304" pitchFamily="18" charset="0"/>
              </a:rPr>
              <a:t>可知，此处指把价格降低到了</a:t>
            </a:r>
            <a:r>
              <a:rPr lang="en-US" altLang="zh-CN" dirty="0">
                <a:cs typeface="Times New Roman" panose="02020603050405020304" pitchFamily="18" charset="0"/>
              </a:rPr>
              <a:t>100</a:t>
            </a:r>
            <a:r>
              <a:rPr lang="zh-CN" altLang="en-US" dirty="0">
                <a:cs typeface="Times New Roman" panose="02020603050405020304" pitchFamily="18" charset="0"/>
              </a:rPr>
              <a:t>比索。故选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en-US" dirty="0" smtClean="0">
                <a:cs typeface="Times New Roman" panose="02020603050405020304" pitchFamily="18" charset="0"/>
              </a:rPr>
              <a:t>。</a:t>
            </a:r>
            <a:endParaRPr lang="zh-CN" altLang="en-US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2" name="图片 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53" y="4467766"/>
            <a:ext cx="45719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3625131" y="4534969"/>
            <a:ext cx="49744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price</a:t>
            </a:r>
            <a:r>
              <a:rPr lang="zh-CN" altLang="en-US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市与</a:t>
            </a:r>
            <a:r>
              <a:rPr lang="en-US" altLang="zh-CN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high</a:t>
            </a:r>
            <a:r>
              <a:rPr lang="zh-CN" altLang="en-US" dirty="0" smtClean="0">
                <a:solidFill>
                  <a:srgbClr val="00B0F0"/>
                </a:solidFill>
                <a:latin typeface="宋体" panose="02010600030101010101" pitchFamily="2" charset="-122"/>
              </a:rPr>
              <a:t>,</a:t>
            </a:r>
            <a:r>
              <a:rPr lang="en-US" altLang="zh-CN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B0F0"/>
                </a:solidFill>
                <a:cs typeface="Times New Roman" panose="02020603050405020304" pitchFamily="18" charset="0"/>
              </a:rPr>
              <a:t>low</a:t>
            </a:r>
            <a:r>
              <a:rPr lang="zh-CN" altLang="en-US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搭配</a:t>
            </a:r>
            <a:r>
              <a:rPr lang="zh-CN" altLang="en-US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使用</a:t>
            </a:r>
            <a:r>
              <a:rPr lang="zh-CN" altLang="en-US" dirty="0">
                <a:solidFill>
                  <a:srgbClr val="00B0F0"/>
                </a:solidFill>
              </a:rPr>
              <a:t>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782838" y="4443767"/>
            <a:ext cx="907529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034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96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middle-aged woman finally bought the board</a:t>
            </a:r>
            <a:r>
              <a:rPr lang="zh-CN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ran back to Mum, with a big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my face the whole way.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085864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05075" algn="l"/>
                <a:tab pos="4391025" algn="l"/>
              </a:tabLst>
            </a:pPr>
            <a:r>
              <a:rPr lang="zh-CN" altLang="zh-CN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</a:t>
            </a:r>
            <a:r>
              <a:rPr lang="en-US" altLang="zh-CN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Luckily	B. Carefully	      C. Clearly	 D. Seriously</a:t>
            </a:r>
            <a:endParaRPr lang="zh-CN" altLang="zh-CN" sz="3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0568" y="2239160"/>
            <a:ext cx="4619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smtClean="0"/>
              <a:t>A</a:t>
            </a:r>
            <a:endParaRPr lang="zh-CN" altLang="en-US" sz="3000"/>
          </a:p>
        </p:txBody>
      </p:sp>
      <p:sp>
        <p:nvSpPr>
          <p:cNvPr id="6" name="矩形 5"/>
          <p:cNvSpPr/>
          <p:nvPr/>
        </p:nvSpPr>
        <p:spPr>
          <a:xfrm>
            <a:off x="360854" y="2751188"/>
            <a:ext cx="11485848" cy="2774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000" dirty="0">
                <a:cs typeface="Times New Roman" panose="02020603050405020304" pitchFamily="18" charset="0"/>
              </a:rPr>
              <a:t>[</a:t>
            </a:r>
            <a:r>
              <a:rPr lang="zh-CN" altLang="zh-CN" sz="3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dirty="0">
                <a:cs typeface="Times New Roman" panose="02020603050405020304" pitchFamily="18" charset="0"/>
              </a:rPr>
              <a:t>]</a:t>
            </a:r>
            <a:r>
              <a:rPr lang="zh-CN" altLang="zh-CN" sz="3000" dirty="0">
                <a:cs typeface="Times New Roman" panose="02020603050405020304" pitchFamily="18" charset="0"/>
              </a:rPr>
              <a:t>考查副词辨析。句意：幸运的是，一位中年女士最终买下了这块冲浪板！</a:t>
            </a:r>
            <a:r>
              <a:rPr lang="en-US" altLang="zh-CN" sz="3000" dirty="0">
                <a:cs typeface="Times New Roman" panose="02020603050405020304" pitchFamily="18" charset="0"/>
              </a:rPr>
              <a:t>luckily</a:t>
            </a:r>
            <a:r>
              <a:rPr lang="zh-CN" altLang="zh-CN" sz="3000" dirty="0">
                <a:cs typeface="Times New Roman" panose="02020603050405020304" pitchFamily="18" charset="0"/>
              </a:rPr>
              <a:t>幸运的是；</a:t>
            </a:r>
            <a:r>
              <a:rPr lang="en-US" altLang="zh-CN" sz="3000" dirty="0">
                <a:cs typeface="Times New Roman" panose="02020603050405020304" pitchFamily="18" charset="0"/>
              </a:rPr>
              <a:t>carefully</a:t>
            </a:r>
            <a:r>
              <a:rPr lang="zh-CN" altLang="zh-CN" sz="3000" dirty="0">
                <a:cs typeface="Times New Roman" panose="02020603050405020304" pitchFamily="18" charset="0"/>
              </a:rPr>
              <a:t>仔细地；</a:t>
            </a:r>
            <a:r>
              <a:rPr lang="en-US" altLang="zh-CN" sz="3000" dirty="0">
                <a:cs typeface="Times New Roman" panose="02020603050405020304" pitchFamily="18" charset="0"/>
              </a:rPr>
              <a:t>clearly</a:t>
            </a:r>
            <a:r>
              <a:rPr lang="zh-CN" altLang="zh-CN" sz="3000" dirty="0">
                <a:cs typeface="Times New Roman" panose="02020603050405020304" pitchFamily="18" charset="0"/>
              </a:rPr>
              <a:t>清楚地；</a:t>
            </a:r>
            <a:r>
              <a:rPr lang="en-US" altLang="zh-CN" sz="3000" dirty="0">
                <a:cs typeface="Times New Roman" panose="02020603050405020304" pitchFamily="18" charset="0"/>
              </a:rPr>
              <a:t>seriously</a:t>
            </a:r>
            <a:r>
              <a:rPr lang="zh-CN" altLang="zh-CN" sz="3000" dirty="0">
                <a:cs typeface="Times New Roman" panose="02020603050405020304" pitchFamily="18" charset="0"/>
              </a:rPr>
              <a:t>认真地。根据</a:t>
            </a:r>
            <a:r>
              <a:rPr lang="en-US" altLang="zh-CN" sz="3000" dirty="0">
                <a:cs typeface="Times New Roman" panose="02020603050405020304" pitchFamily="18" charset="0"/>
              </a:rPr>
              <a:t>“a middle-aged woman finally bought the board”</a:t>
            </a:r>
            <a:r>
              <a:rPr lang="zh-CN" altLang="zh-CN" sz="3000" dirty="0">
                <a:cs typeface="Times New Roman" panose="02020603050405020304" pitchFamily="18" charset="0"/>
              </a:rPr>
              <a:t>可知，冲浪板卖出去了，这是一件幸运的事情。故选</a:t>
            </a:r>
            <a:r>
              <a:rPr lang="en-US" altLang="zh-CN" sz="3000" dirty="0">
                <a:cs typeface="Times New Roman" panose="02020603050405020304" pitchFamily="18" charset="0"/>
              </a:rPr>
              <a:t>A</a:t>
            </a:r>
            <a:r>
              <a:rPr lang="zh-CN" altLang="zh-CN" sz="3000" dirty="0">
                <a:cs typeface="Times New Roman" panose="02020603050405020304" pitchFamily="18" charset="0"/>
              </a:rPr>
              <a:t>。</a:t>
            </a:r>
            <a:endParaRPr lang="zh-CN" altLang="zh-CN" sz="3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08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413" y="853964"/>
            <a:ext cx="10997586" cy="119191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093158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034763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本文介绍了作者和家人一起去墨西哥旅行以及卖冲浪板的经历。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3546931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湖北武汉硚口区期中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746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96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middle-aged woman finally bought the board</a:t>
            </a:r>
            <a:r>
              <a:rPr lang="zh-CN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ran back to Mum, with a big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my face the whole way.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086726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755" algn="l"/>
                <a:tab pos="9451340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surprise	      B. smile        C. worr      D. hop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1934" y="2204162"/>
            <a:ext cx="44114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smtClean="0"/>
              <a:t>B</a:t>
            </a:r>
            <a:endParaRPr lang="zh-CN" altLang="en-US" sz="3000"/>
          </a:p>
        </p:txBody>
      </p:sp>
      <p:sp>
        <p:nvSpPr>
          <p:cNvPr id="6" name="矩形 5"/>
          <p:cNvSpPr/>
          <p:nvPr/>
        </p:nvSpPr>
        <p:spPr>
          <a:xfrm>
            <a:off x="335454" y="2727504"/>
            <a:ext cx="11511248" cy="2774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3000" dirty="0">
                <a:cs typeface="Times New Roman" panose="02020603050405020304" pitchFamily="18" charset="0"/>
              </a:rPr>
              <a:t>[</a:t>
            </a:r>
            <a:r>
              <a:rPr lang="zh-CN" altLang="zh-CN" sz="30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dirty="0">
                <a:cs typeface="Times New Roman" panose="02020603050405020304" pitchFamily="18" charset="0"/>
              </a:rPr>
              <a:t>]</a:t>
            </a:r>
            <a:r>
              <a:rPr lang="zh-CN" altLang="zh-CN" sz="3000" dirty="0">
                <a:cs typeface="Times New Roman" panose="02020603050405020304" pitchFamily="18" charset="0"/>
              </a:rPr>
              <a:t>考查名词辨析。句意：我跑回妈妈身边，一路上脸上都挂着灿烂的笑容。</a:t>
            </a:r>
            <a:r>
              <a:rPr lang="en-US" altLang="zh-CN" sz="3000" dirty="0">
                <a:cs typeface="Times New Roman" panose="02020603050405020304" pitchFamily="18" charset="0"/>
              </a:rPr>
              <a:t>surprise</a:t>
            </a:r>
            <a:r>
              <a:rPr lang="zh-CN" altLang="zh-CN" sz="3000" dirty="0">
                <a:cs typeface="Times New Roman" panose="02020603050405020304" pitchFamily="18" charset="0"/>
              </a:rPr>
              <a:t>惊讶；</a:t>
            </a:r>
            <a:r>
              <a:rPr lang="en-US" altLang="zh-CN" sz="3000" dirty="0">
                <a:cs typeface="Times New Roman" panose="02020603050405020304" pitchFamily="18" charset="0"/>
              </a:rPr>
              <a:t>smile</a:t>
            </a:r>
            <a:r>
              <a:rPr lang="zh-CN" altLang="zh-CN" sz="3000" dirty="0">
                <a:cs typeface="Times New Roman" panose="02020603050405020304" pitchFamily="18" charset="0"/>
              </a:rPr>
              <a:t>微笑；</a:t>
            </a:r>
            <a:r>
              <a:rPr lang="en-US" altLang="zh-CN" sz="3000" dirty="0">
                <a:cs typeface="Times New Roman" panose="02020603050405020304" pitchFamily="18" charset="0"/>
              </a:rPr>
              <a:t>worry</a:t>
            </a:r>
            <a:r>
              <a:rPr lang="zh-CN" altLang="zh-CN" sz="3000" dirty="0">
                <a:cs typeface="Times New Roman" panose="02020603050405020304" pitchFamily="18" charset="0"/>
              </a:rPr>
              <a:t>担心；</a:t>
            </a:r>
            <a:r>
              <a:rPr lang="en-US" altLang="zh-CN" sz="3000" dirty="0">
                <a:cs typeface="Times New Roman" panose="02020603050405020304" pitchFamily="18" charset="0"/>
              </a:rPr>
              <a:t>hope</a:t>
            </a:r>
            <a:r>
              <a:rPr lang="zh-CN" altLang="zh-CN" sz="3000" dirty="0">
                <a:cs typeface="Times New Roman" panose="02020603050405020304" pitchFamily="18" charset="0"/>
              </a:rPr>
              <a:t>希望。根据</a:t>
            </a:r>
            <a:r>
              <a:rPr lang="en-US" altLang="zh-CN" sz="3000" dirty="0">
                <a:cs typeface="Times New Roman" panose="02020603050405020304" pitchFamily="18" charset="0"/>
              </a:rPr>
              <a:t>“I ran back to Mum, with a big... on my face the whole way.”</a:t>
            </a:r>
            <a:r>
              <a:rPr lang="zh-CN" altLang="zh-CN" sz="3000" dirty="0">
                <a:cs typeface="Times New Roman" panose="02020603050405020304" pitchFamily="18" charset="0"/>
              </a:rPr>
              <a:t>可知，冲浪板卖出去了，作者脸上应该是挂着笑容。故选</a:t>
            </a:r>
            <a:r>
              <a:rPr lang="en-US" altLang="zh-CN" sz="3000" dirty="0">
                <a:cs typeface="Times New Roman" panose="02020603050405020304" pitchFamily="18" charset="0"/>
              </a:rPr>
              <a:t>B</a:t>
            </a:r>
            <a:r>
              <a:rPr lang="zh-CN" altLang="zh-CN" sz="3000" dirty="0">
                <a:cs typeface="Times New Roman" panose="02020603050405020304" pitchFamily="18" charset="0"/>
              </a:rPr>
              <a:t>。</a:t>
            </a:r>
            <a:endParaRPr lang="zh-CN" altLang="zh-CN" sz="3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75444"/>
            <a:ext cx="11485848" cy="1684244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long ago, my family travelled to Cancun, Mexico. It’s a city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its beaches and water sports. There, my parents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a boogie board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冲浪板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550 pesos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比索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made up my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 most of it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2755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6038" algn="l"/>
                <a:tab pos="6184900" algn="l"/>
                <a:tab pos="7712075" algn="l"/>
                <a:tab pos="897096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enjoyable	B. fantastic	C. comfortable	D. famous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378" y="23950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406574" y="2786254"/>
            <a:ext cx="11440128" cy="2238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考查形容词辨析。句意：这是一个以海滩和水上运动而闻名的城市。</a:t>
            </a:r>
            <a:r>
              <a:rPr lang="en-US" altLang="zh-CN" sz="2400" dirty="0">
                <a:cs typeface="Times New Roman" panose="02020603050405020304" pitchFamily="18" charset="0"/>
              </a:rPr>
              <a:t>enjoyable</a:t>
            </a:r>
            <a:r>
              <a:rPr lang="zh-CN" altLang="zh-CN" sz="2400" dirty="0">
                <a:cs typeface="Times New Roman" panose="02020603050405020304" pitchFamily="18" charset="0"/>
              </a:rPr>
              <a:t>愉快的；</a:t>
            </a:r>
            <a:r>
              <a:rPr lang="en-US" altLang="zh-CN" sz="2400" dirty="0">
                <a:cs typeface="Times New Roman" panose="02020603050405020304" pitchFamily="18" charset="0"/>
              </a:rPr>
              <a:t>fantastic</a:t>
            </a:r>
            <a:r>
              <a:rPr lang="zh-CN" altLang="zh-CN" sz="2400" dirty="0">
                <a:cs typeface="Times New Roman" panose="02020603050405020304" pitchFamily="18" charset="0"/>
              </a:rPr>
              <a:t>极好的；</a:t>
            </a:r>
            <a:r>
              <a:rPr lang="en-US" altLang="zh-CN" sz="2400" dirty="0">
                <a:cs typeface="Times New Roman" panose="02020603050405020304" pitchFamily="18" charset="0"/>
              </a:rPr>
              <a:t>comfortable</a:t>
            </a:r>
            <a:r>
              <a:rPr lang="zh-CN" altLang="zh-CN" sz="2400" dirty="0">
                <a:cs typeface="Times New Roman" panose="02020603050405020304" pitchFamily="18" charset="0"/>
              </a:rPr>
              <a:t>舒适的；</a:t>
            </a:r>
            <a:r>
              <a:rPr lang="en-US" altLang="zh-CN" sz="2400" dirty="0">
                <a:cs typeface="Times New Roman" panose="02020603050405020304" pitchFamily="18" charset="0"/>
              </a:rPr>
              <a:t>famous</a:t>
            </a:r>
            <a:r>
              <a:rPr lang="zh-CN" altLang="zh-CN" sz="2400" dirty="0">
                <a:cs typeface="Times New Roman" panose="02020603050405020304" pitchFamily="18" charset="0"/>
              </a:rPr>
              <a:t>著名的。根据</a:t>
            </a:r>
            <a:r>
              <a:rPr lang="en-US" altLang="zh-CN" sz="2400" dirty="0">
                <a:cs typeface="Times New Roman" panose="02020603050405020304" pitchFamily="18" charset="0"/>
              </a:rPr>
              <a:t>“for its beaches and water sports”</a:t>
            </a:r>
            <a:r>
              <a:rPr lang="zh-CN" altLang="zh-CN" sz="2400" dirty="0">
                <a:cs typeface="Times New Roman" panose="02020603050405020304" pitchFamily="18" charset="0"/>
              </a:rPr>
              <a:t>可知，此处指的是这座城市以海滩和水上运动而闻名的城市。</a:t>
            </a:r>
            <a:r>
              <a:rPr lang="en-US" altLang="zh-CN" sz="24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be </a:t>
            </a:r>
            <a:r>
              <a:rPr lang="en-US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famous for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意为</a:t>
            </a:r>
            <a:r>
              <a:rPr lang="en-US" altLang="zh-CN" sz="2400" u="wavy" dirty="0">
                <a:uFill>
                  <a:solidFill>
                    <a:srgbClr val="00B0F0"/>
                  </a:solidFill>
                </a:uFill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以</a:t>
            </a:r>
            <a:r>
              <a:rPr lang="en-US" altLang="zh-CN" sz="2400" u="wavy" dirty="0">
                <a:uFill>
                  <a:solidFill>
                    <a:srgbClr val="00B0F0"/>
                  </a:solidFill>
                </a:uFill>
                <a:latin typeface="+mn-ea"/>
                <a:ea typeface="+mn-ea"/>
                <a:cs typeface="Times New Roman" panose="02020603050405020304" pitchFamily="18" charset="0"/>
              </a:rPr>
              <a:t>……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闻名</a:t>
            </a:r>
            <a:r>
              <a:rPr lang="en-US" altLang="zh-CN" sz="2400" u="wavy" dirty="0">
                <a:uFill>
                  <a:solidFill>
                    <a:srgbClr val="00B0F0"/>
                  </a:solidFill>
                </a:uFill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cs typeface="Times New Roman" panose="02020603050405020304" pitchFamily="18" charset="0"/>
              </a:rPr>
              <a:t>。故选</a:t>
            </a:r>
            <a:r>
              <a:rPr lang="en-US" altLang="zh-CN" sz="2400" dirty="0"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箭头左x.eps" descr="id:2147487461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2102368" y="4947056"/>
            <a:ext cx="432422" cy="4708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2422798" y="4980413"/>
                <a:ext cx="484780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en-US" sz="2400" smtClean="0">
                          <a:solidFill>
                            <a:srgbClr val="00B0F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m:t>近义短语为</m:t>
                      </m:r>
                      <m:r>
                        <a:rPr lang="zh-CN" altLang="en-US" sz="240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𝐛𝐞</m:t>
                      </m:r>
                      <m:r>
                        <m:rPr>
                          <m:nor/>
                        </m:rPr>
                        <a:rPr lang="zh-CN" altLang="en-US" sz="2400" i="1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240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𝐰𝐞𝐥𝐥</m:t>
                      </m:r>
                      <m:r>
                        <m:rPr>
                          <m:nor/>
                        </m:rPr>
                        <a:rPr lang="en-US" altLang="zh-CN" sz="2400">
                          <a:solidFill>
                            <a:srgbClr val="00B0F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zh-CN" altLang="en-US" sz="240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𝐤𝐧𝐨𝐰𝐧</m:t>
                      </m:r>
                      <m:r>
                        <m:rPr>
                          <m:nor/>
                        </m:rPr>
                        <a:rPr lang="zh-CN" altLang="en-US" sz="2400" i="1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zh-CN" altLang="en-US" sz="240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𝐟𝐨𝐫</m:t>
                      </m:r>
                      <m:r>
                        <m:rPr>
                          <m:nor/>
                        </m:rPr>
                        <a:rPr lang="zh-CN" altLang="en-US" sz="240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。</m:t>
                      </m:r>
                    </m:oMath>
                  </m:oMathPara>
                </a14:m>
                <a:endParaRPr lang="zh-CN" altLang="en-US" sz="2400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2798" y="4980413"/>
                <a:ext cx="4847802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252" y="5567084"/>
            <a:ext cx="11482450" cy="716014"/>
          </a:xfrm>
          <a:prstGeom prst="rect">
            <a:avLst/>
          </a:prstGeom>
        </p:spPr>
      </p:pic>
      <p:pic>
        <p:nvPicPr>
          <p:cNvPr id="10" name="易错警示.eps" descr="id:214748730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95083" y="5555875"/>
            <a:ext cx="1972777" cy="571971"/>
          </a:xfrm>
          <a:prstGeom prst="rect">
            <a:avLst/>
          </a:prstGeom>
        </p:spPr>
      </p:pic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2375174" y="5620701"/>
            <a:ext cx="8640960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</a:t>
            </a:r>
            <a:r>
              <a:rPr lang="en-US" altLang="zh-CN" sz="2400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而闻名</a:t>
            </a:r>
            <a:r>
              <a:rPr lang="en-US" altLang="zh-CN" sz="2400" dirty="0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88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773330"/>
            <a:ext cx="11485848" cy="251068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long ago, my family travelled to Cancun, Mexico. It’s a city 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its beaches and water sports. There, my parents 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a boogie board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冲浪板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550 pesos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比索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made up my 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 most of it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216843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190750" algn="l"/>
                <a:tab pos="3941763" algn="l"/>
                <a:tab pos="6727825" algn="l"/>
              </a:tabLst>
            </a:pP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7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bought	B. borrowed	C. prized		D. won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3126" y="3336313"/>
            <a:ext cx="4347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 smtClean="0"/>
              <a:t>A</a:t>
            </a:r>
            <a:endParaRPr lang="zh-CN" altLang="en-US" sz="2700" dirty="0"/>
          </a:p>
        </p:txBody>
      </p:sp>
      <p:sp>
        <p:nvSpPr>
          <p:cNvPr id="11" name="矩形 10"/>
          <p:cNvSpPr/>
          <p:nvPr/>
        </p:nvSpPr>
        <p:spPr>
          <a:xfrm>
            <a:off x="360854" y="3773987"/>
            <a:ext cx="11485848" cy="2506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700" dirty="0">
                <a:cs typeface="Times New Roman" panose="02020603050405020304" pitchFamily="18" charset="0"/>
              </a:rPr>
              <a:t>[</a:t>
            </a:r>
            <a:r>
              <a:rPr lang="zh-CN" altLang="zh-CN" sz="27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700" dirty="0">
                <a:cs typeface="Times New Roman" panose="02020603050405020304" pitchFamily="18" charset="0"/>
              </a:rPr>
              <a:t>]</a:t>
            </a:r>
            <a:r>
              <a:rPr lang="zh-CN" altLang="zh-CN" sz="2700" dirty="0">
                <a:cs typeface="Times New Roman" panose="02020603050405020304" pitchFamily="18" charset="0"/>
              </a:rPr>
              <a:t>考查动词辨析。句意：在那里，我父母花</a:t>
            </a:r>
            <a:r>
              <a:rPr lang="en-US" altLang="zh-CN" sz="2700" dirty="0">
                <a:cs typeface="Times New Roman" panose="02020603050405020304" pitchFamily="18" charset="0"/>
              </a:rPr>
              <a:t>550</a:t>
            </a:r>
            <a:r>
              <a:rPr lang="zh-CN" altLang="zh-CN" sz="2700" dirty="0">
                <a:cs typeface="Times New Roman" panose="02020603050405020304" pitchFamily="18" charset="0"/>
              </a:rPr>
              <a:t>比索（</a:t>
            </a:r>
            <a:r>
              <a:rPr lang="zh-CN" altLang="zh-CN" sz="2700" dirty="0">
                <a:ea typeface="楷体" panose="02010609060101010101" pitchFamily="49" charset="-122"/>
                <a:cs typeface="Times New Roman" panose="02020603050405020304" pitchFamily="18" charset="0"/>
              </a:rPr>
              <a:t>约合</a:t>
            </a:r>
            <a:r>
              <a:rPr lang="en-US" altLang="zh-CN" sz="2700" dirty="0">
                <a:cs typeface="Times New Roman" panose="02020603050405020304" pitchFamily="18" charset="0"/>
              </a:rPr>
              <a:t>195</a:t>
            </a:r>
            <a:r>
              <a:rPr lang="zh-CN" altLang="zh-CN" sz="2700" dirty="0">
                <a:ea typeface="楷体" panose="02010609060101010101" pitchFamily="49" charset="-122"/>
                <a:cs typeface="Times New Roman" panose="02020603050405020304" pitchFamily="18" charset="0"/>
              </a:rPr>
              <a:t>元人</a:t>
            </a:r>
            <a:r>
              <a:rPr lang="zh-CN" altLang="zh-CN" sz="27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民</a:t>
            </a:r>
            <a:endParaRPr lang="en-US" altLang="zh-CN" sz="2700" dirty="0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7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币</a:t>
            </a:r>
            <a:r>
              <a:rPr lang="zh-CN" altLang="zh-CN" sz="2700" dirty="0">
                <a:cs typeface="Times New Roman" panose="02020603050405020304" pitchFamily="18" charset="0"/>
              </a:rPr>
              <a:t>）给我买了一块冲浪板。</a:t>
            </a:r>
            <a:r>
              <a:rPr lang="en-US" altLang="zh-CN" sz="2700" dirty="0">
                <a:cs typeface="Times New Roman" panose="02020603050405020304" pitchFamily="18" charset="0"/>
              </a:rPr>
              <a:t>buy</a:t>
            </a:r>
            <a:r>
              <a:rPr lang="zh-CN" altLang="zh-CN" sz="2700" dirty="0">
                <a:cs typeface="Times New Roman" panose="02020603050405020304" pitchFamily="18" charset="0"/>
              </a:rPr>
              <a:t>买；</a:t>
            </a:r>
            <a:r>
              <a:rPr lang="en-US" altLang="zh-CN" sz="2700" dirty="0">
                <a:cs typeface="Times New Roman" panose="02020603050405020304" pitchFamily="18" charset="0"/>
              </a:rPr>
              <a:t>borrow</a:t>
            </a:r>
            <a:r>
              <a:rPr lang="zh-CN" altLang="zh-CN" sz="2700" dirty="0">
                <a:cs typeface="Times New Roman" panose="02020603050405020304" pitchFamily="18" charset="0"/>
              </a:rPr>
              <a:t>借；</a:t>
            </a:r>
            <a:r>
              <a:rPr lang="en-US" altLang="zh-CN" sz="2700" dirty="0">
                <a:cs typeface="Times New Roman" panose="02020603050405020304" pitchFamily="18" charset="0"/>
              </a:rPr>
              <a:t>prize</a:t>
            </a:r>
            <a:r>
              <a:rPr lang="zh-CN" altLang="zh-CN" sz="2700" dirty="0">
                <a:cs typeface="Times New Roman" panose="02020603050405020304" pitchFamily="18" charset="0"/>
              </a:rPr>
              <a:t>珍视；</a:t>
            </a:r>
            <a:r>
              <a:rPr lang="en-US" altLang="zh-CN" sz="2700" dirty="0">
                <a:cs typeface="Times New Roman" panose="02020603050405020304" pitchFamily="18" charset="0"/>
              </a:rPr>
              <a:t>win</a:t>
            </a:r>
            <a:r>
              <a:rPr lang="zh-CN" altLang="zh-CN" sz="2700" dirty="0">
                <a:cs typeface="Times New Roman" panose="02020603050405020304" pitchFamily="18" charset="0"/>
              </a:rPr>
              <a:t>赢得。根据</a:t>
            </a:r>
            <a:r>
              <a:rPr lang="en-US" altLang="zh-CN" sz="2700" dirty="0">
                <a:cs typeface="Times New Roman" panose="02020603050405020304" pitchFamily="18" charset="0"/>
              </a:rPr>
              <a:t>“my parents... me a boogie board</a:t>
            </a:r>
            <a:r>
              <a:rPr lang="zh-CN" altLang="zh-CN" sz="2700" dirty="0"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ea typeface="楷体" panose="02010609060101010101" pitchFamily="49" charset="-122"/>
                <a:cs typeface="Times New Roman" panose="02020603050405020304" pitchFamily="18" charset="0"/>
              </a:rPr>
              <a:t>冲浪板</a:t>
            </a:r>
            <a:r>
              <a:rPr lang="zh-CN" altLang="zh-CN" sz="2700" dirty="0"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cs typeface="Times New Roman" panose="02020603050405020304" pitchFamily="18" charset="0"/>
              </a:rPr>
              <a:t> for 550 pesos”</a:t>
            </a:r>
            <a:r>
              <a:rPr lang="zh-CN" altLang="zh-CN" sz="2700" dirty="0">
                <a:cs typeface="Times New Roman" panose="02020603050405020304" pitchFamily="18" charset="0"/>
              </a:rPr>
              <a:t>可知，此处指的是花</a:t>
            </a:r>
            <a:r>
              <a:rPr lang="en-US" altLang="zh-CN" sz="2700" dirty="0">
                <a:cs typeface="Times New Roman" panose="02020603050405020304" pitchFamily="18" charset="0"/>
              </a:rPr>
              <a:t>550</a:t>
            </a:r>
            <a:r>
              <a:rPr lang="zh-CN" altLang="zh-CN" sz="2700" dirty="0">
                <a:cs typeface="Times New Roman" panose="02020603050405020304" pitchFamily="18" charset="0"/>
              </a:rPr>
              <a:t>比索买了一块冲浪板。故选</a:t>
            </a:r>
            <a:r>
              <a:rPr lang="en-US" altLang="zh-CN" sz="2700" dirty="0"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4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360854" y="773330"/>
            <a:ext cx="11485848" cy="2510687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long ago, my family travelled to Cancun, Mexico. It’s a city 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its beaches and water sports. There, my parents 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a boogie board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冲浪板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550 pesos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比索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made up my 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 most of it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238340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1763" algn="l"/>
                <a:tab pos="6365875" algn="l"/>
              </a:tabLst>
            </a:pP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7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action	B. reason	 C. min         	D. heart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3340557"/>
            <a:ext cx="4347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 smtClean="0"/>
              <a:t>C</a:t>
            </a:r>
            <a:endParaRPr lang="zh-CN" altLang="en-US" sz="2700" dirty="0"/>
          </a:p>
        </p:txBody>
      </p:sp>
      <p:sp>
        <p:nvSpPr>
          <p:cNvPr id="12" name="矩形 11"/>
          <p:cNvSpPr/>
          <p:nvPr/>
        </p:nvSpPr>
        <p:spPr>
          <a:xfrm>
            <a:off x="360854" y="3815736"/>
            <a:ext cx="11485848" cy="2506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700" dirty="0">
                <a:cs typeface="Times New Roman" panose="02020603050405020304" pitchFamily="18" charset="0"/>
              </a:rPr>
              <a:t>[</a:t>
            </a:r>
            <a:r>
              <a:rPr lang="zh-CN" altLang="zh-CN" sz="27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700" dirty="0">
                <a:cs typeface="Times New Roman" panose="02020603050405020304" pitchFamily="18" charset="0"/>
              </a:rPr>
              <a:t>]</a:t>
            </a:r>
            <a:r>
              <a:rPr lang="zh-CN" altLang="zh-CN" sz="2700" dirty="0">
                <a:cs typeface="Times New Roman" panose="02020603050405020304" pitchFamily="18" charset="0"/>
              </a:rPr>
              <a:t>考查名词辨析。句意：我下定决心要充分利用它。</a:t>
            </a:r>
            <a:r>
              <a:rPr lang="en-US" altLang="zh-CN" sz="2700" dirty="0">
                <a:cs typeface="Times New Roman" panose="02020603050405020304" pitchFamily="18" charset="0"/>
              </a:rPr>
              <a:t>action</a:t>
            </a:r>
            <a:r>
              <a:rPr lang="zh-CN" altLang="zh-CN" sz="2700" dirty="0">
                <a:cs typeface="Times New Roman" panose="02020603050405020304" pitchFamily="18" charset="0"/>
              </a:rPr>
              <a:t>行动；</a:t>
            </a:r>
            <a:r>
              <a:rPr lang="en-US" altLang="zh-CN" sz="2700" dirty="0">
                <a:cs typeface="Times New Roman" panose="02020603050405020304" pitchFamily="18" charset="0"/>
              </a:rPr>
              <a:t>reason</a:t>
            </a:r>
            <a:r>
              <a:rPr lang="zh-CN" altLang="zh-CN" sz="2700" dirty="0">
                <a:cs typeface="Times New Roman" panose="02020603050405020304" pitchFamily="18" charset="0"/>
              </a:rPr>
              <a:t>理由；</a:t>
            </a:r>
            <a:r>
              <a:rPr lang="en-US" altLang="zh-CN" sz="2700" dirty="0">
                <a:cs typeface="Times New Roman" panose="02020603050405020304" pitchFamily="18" charset="0"/>
              </a:rPr>
              <a:t>mind</a:t>
            </a:r>
            <a:r>
              <a:rPr lang="zh-CN" altLang="zh-CN" sz="2700" dirty="0">
                <a:cs typeface="Times New Roman" panose="02020603050405020304" pitchFamily="18" charset="0"/>
              </a:rPr>
              <a:t>头脑；</a:t>
            </a:r>
            <a:r>
              <a:rPr lang="en-US" altLang="zh-CN" sz="2700" dirty="0">
                <a:cs typeface="Times New Roman" panose="02020603050405020304" pitchFamily="18" charset="0"/>
              </a:rPr>
              <a:t>heart</a:t>
            </a:r>
            <a:r>
              <a:rPr lang="zh-CN" altLang="zh-CN" sz="2700" dirty="0">
                <a:cs typeface="Times New Roman" panose="02020603050405020304" pitchFamily="18" charset="0"/>
              </a:rPr>
              <a:t>心。根据</a:t>
            </a:r>
            <a:r>
              <a:rPr lang="en-US" altLang="zh-CN" sz="2700" dirty="0">
                <a:cs typeface="Times New Roman" panose="02020603050405020304" pitchFamily="18" charset="0"/>
              </a:rPr>
              <a:t>“I made up my... to make the most of it.”</a:t>
            </a:r>
            <a:r>
              <a:rPr lang="zh-CN" altLang="zh-CN" sz="2700" dirty="0">
                <a:cs typeface="Times New Roman" panose="02020603050405020304" pitchFamily="18" charset="0"/>
              </a:rPr>
              <a:t>可知，此处指的是下定决心。</a:t>
            </a:r>
            <a:r>
              <a:rPr lang="en-US" altLang="zh-CN" sz="2700" dirty="0">
                <a:cs typeface="Times New Roman" panose="02020603050405020304" pitchFamily="18" charset="0"/>
              </a:rPr>
              <a:t>make up one’s mind</a:t>
            </a:r>
            <a:r>
              <a:rPr lang="zh-CN" altLang="zh-CN" sz="2700" dirty="0">
                <a:cs typeface="Times New Roman" panose="02020603050405020304" pitchFamily="18" charset="0"/>
              </a:rPr>
              <a:t>意为</a:t>
            </a:r>
            <a:r>
              <a:rPr lang="en-US" altLang="zh-CN" sz="27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dirty="0">
                <a:cs typeface="Times New Roman" panose="02020603050405020304" pitchFamily="18" charset="0"/>
              </a:rPr>
              <a:t>下定决心</a:t>
            </a:r>
            <a:r>
              <a:rPr lang="en-US" altLang="zh-CN" sz="27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cs typeface="Times New Roman" panose="02020603050405020304" pitchFamily="18" charset="0"/>
              </a:rPr>
              <a:t>。故选</a:t>
            </a:r>
            <a:r>
              <a:rPr lang="en-US" altLang="zh-CN" sz="2700" dirty="0">
                <a:cs typeface="Times New Roman" panose="02020603050405020304" pitchFamily="18" charset="0"/>
              </a:rPr>
              <a:t>C</a:t>
            </a:r>
            <a:r>
              <a:rPr lang="zh-CN" altLang="zh-CN" sz="2700" dirty="0"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17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901024"/>
            <a:ext cx="11482450" cy="5604068"/>
          </a:xfrm>
          <a:prstGeom prst="rect">
            <a:avLst/>
          </a:prstGeom>
        </p:spPr>
      </p:pic>
      <p:pic>
        <p:nvPicPr>
          <p:cNvPr id="5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781660"/>
            <a:ext cx="2088232" cy="6054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66814" y="666818"/>
            <a:ext cx="7992888" cy="81817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作为动词和名词的几种用法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503982" y="1509706"/>
          <a:ext cx="11161240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3286968">
                  <a:extLst>
                    <a:ext uri="{9D8B030D-6E8A-4147-A177-3AD203B41FA5}">
                      <a16:colId xmlns:a16="http://schemas.microsoft.com/office/drawing/2014/main" val="916602026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578290038"/>
                    </a:ext>
                  </a:extLst>
                </a:gridCol>
                <a:gridCol w="4921944">
                  <a:extLst>
                    <a:ext uri="{9D8B030D-6E8A-4147-A177-3AD203B41FA5}">
                      <a16:colId xmlns:a16="http://schemas.microsoft.com/office/drawing/2014/main" val="3116915011"/>
                    </a:ext>
                  </a:extLst>
                </a:gridCol>
              </a:tblGrid>
              <a:tr h="7080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用法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解释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7343914"/>
                  </a:ext>
                </a:extLst>
              </a:tr>
              <a:tr h="2124236"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作动词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</a:t>
                      </a:r>
                      <a:r>
                        <a:rPr lang="zh-CN" sz="3600" b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</a:t>
                      </a:r>
                      <a:endParaRPr lang="en-US" altLang="zh-CN" sz="3600" b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介意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”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其后接动词时要用动名词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mind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window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你介意打开窗户吗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840157"/>
                  </a:ext>
                </a:extLst>
              </a:tr>
              <a:tr h="1416157"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作动词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</a:t>
                      </a:r>
                      <a:r>
                        <a:rPr lang="zh-CN" sz="3600" b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</a:t>
                      </a:r>
                      <a:endParaRPr lang="en-US" altLang="zh-CN" sz="3600" b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0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注意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当心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”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其后接名词</a:t>
                      </a:r>
                      <a:r>
                        <a:rPr lang="zh-CN" sz="3600" b="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endParaRPr lang="en-US" altLang="zh-CN" sz="3600" b="0" spc="-100" baseline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endParaRPr lang="zh-CN" sz="3600" b="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Mind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step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3600" b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小心</a:t>
                      </a:r>
                      <a:endParaRPr lang="en-US" altLang="zh-CN" sz="3600" b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台阶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196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445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77" y="980728"/>
            <a:ext cx="11482450" cy="5244028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1107916"/>
          <a:ext cx="11161240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3384376">
                  <a:extLst>
                    <a:ext uri="{9D8B030D-6E8A-4147-A177-3AD203B41FA5}">
                      <a16:colId xmlns:a16="http://schemas.microsoft.com/office/drawing/2014/main" val="916602026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578290038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val="3116915011"/>
                    </a:ext>
                  </a:extLst>
                </a:gridCol>
              </a:tblGrid>
              <a:tr h="2514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用法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解释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7343914"/>
                  </a:ext>
                </a:extLst>
              </a:tr>
              <a:tr h="754327"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作名词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</a:t>
                      </a:r>
                      <a:r>
                        <a:rPr lang="zh-CN" sz="3600" b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</a:t>
                      </a:r>
                      <a:endParaRPr lang="en-US" altLang="zh-CN" sz="3600" b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600" b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心思</a:t>
                      </a:r>
                      <a:r>
                        <a:rPr lang="en-US" sz="3600" b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”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通常用作可数名词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mind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home.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我真想回家。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629273"/>
                  </a:ext>
                </a:extLst>
              </a:tr>
              <a:tr h="234791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mind...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其后可接动名词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但不接不定式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从句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mind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smoke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你介意我抽烟吗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752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700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77" y="914346"/>
            <a:ext cx="11482450" cy="43204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1042392"/>
          <a:ext cx="11161240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3600400">
                  <a:extLst>
                    <a:ext uri="{9D8B030D-6E8A-4147-A177-3AD203B41FA5}">
                      <a16:colId xmlns:a16="http://schemas.microsoft.com/office/drawing/2014/main" val="916602026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578290038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3116915011"/>
                    </a:ext>
                  </a:extLst>
                </a:gridCol>
              </a:tblGrid>
              <a:tr h="5848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用法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解释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7343914"/>
                  </a:ext>
                </a:extLst>
              </a:tr>
              <a:tr h="259379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mind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</a:t>
                      </a:r>
                      <a:r>
                        <a:rPr lang="zh-CN" sz="3600" b="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</a:t>
                      </a:r>
                      <a:r>
                        <a:rPr lang="en-US" sz="3600" b="0" spc="-100" baseline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600" b="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决定</a:t>
                      </a:r>
                      <a:r>
                        <a:rPr lang="zh-CN" sz="3600" b="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3600" b="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决心</a:t>
                      </a:r>
                      <a:r>
                        <a:rPr lang="en-US" sz="3600" b="0" spc="-100" baseline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”</a:t>
                      </a:r>
                      <a:endParaRPr lang="zh-CN" sz="3600" b="0" spc="-100" baseline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下定决</a:t>
                      </a:r>
                      <a:r>
                        <a:rPr lang="zh-CN" sz="3600" b="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心做某事</a:t>
                      </a:r>
                      <a:r>
                        <a:rPr lang="en-US" sz="3600" b="0" spc="-100" baseline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3600" b="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3600" b="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其后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可接不定式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made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mind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doctor.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我已经下定决心成为一</a:t>
                      </a:r>
                      <a:r>
                        <a:rPr lang="zh-CN" sz="3600" b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名医生</a:t>
                      </a:r>
                      <a:r>
                        <a:rPr lang="zh-CN" sz="36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了。</a:t>
                      </a:r>
                      <a:endParaRPr lang="zh-CN" sz="36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995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452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21276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day, I brought it to the beach to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waves. I also used it in the pool, floating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 like a pool toy. But of course, after all the fun we had together, it was time to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could bring it back with us, but it would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to take it home. So I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sell it at the hotel we were staying in before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airport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660944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70438" algn="l"/>
                <a:tab pos="7177088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touch	B. ride	C. reach	   D. break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7882" y="3754534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B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406574" y="4221632"/>
            <a:ext cx="11485848" cy="181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考查动词辨析。句意：每天，我都带着它去海滩冲浪。</a:t>
            </a:r>
            <a:r>
              <a:rPr lang="en-US" altLang="zh-CN" sz="2600" dirty="0">
                <a:cs typeface="Times New Roman" panose="02020603050405020304" pitchFamily="18" charset="0"/>
              </a:rPr>
              <a:t>touch</a:t>
            </a:r>
            <a:r>
              <a:rPr lang="zh-CN" altLang="zh-CN" sz="2600" dirty="0">
                <a:cs typeface="Times New Roman" panose="02020603050405020304" pitchFamily="18" charset="0"/>
              </a:rPr>
              <a:t>触摸；</a:t>
            </a:r>
            <a:r>
              <a:rPr lang="en-US" altLang="zh-CN" sz="2600" dirty="0">
                <a:cs typeface="Times New Roman" panose="02020603050405020304" pitchFamily="18" charset="0"/>
              </a:rPr>
              <a:t>ride</a:t>
            </a:r>
            <a:r>
              <a:rPr lang="zh-CN" altLang="zh-CN" sz="2600" dirty="0">
                <a:cs typeface="Times New Roman" panose="02020603050405020304" pitchFamily="18" charset="0"/>
              </a:rPr>
              <a:t>驾驶；漂浮。</a:t>
            </a:r>
            <a:r>
              <a:rPr lang="en-US" altLang="zh-CN" sz="2600" dirty="0">
                <a:cs typeface="Times New Roman" panose="02020603050405020304" pitchFamily="18" charset="0"/>
              </a:rPr>
              <a:t>reach</a:t>
            </a:r>
            <a:r>
              <a:rPr lang="zh-CN" altLang="zh-CN" sz="2600" dirty="0">
                <a:cs typeface="Times New Roman" panose="02020603050405020304" pitchFamily="18" charset="0"/>
              </a:rPr>
              <a:t>抵达；</a:t>
            </a:r>
            <a:r>
              <a:rPr lang="en-US" altLang="zh-CN" sz="2600" dirty="0">
                <a:cs typeface="Times New Roman" panose="02020603050405020304" pitchFamily="18" charset="0"/>
              </a:rPr>
              <a:t>break</a:t>
            </a:r>
            <a:r>
              <a:rPr lang="zh-CN" altLang="zh-CN" sz="2600" dirty="0">
                <a:cs typeface="Times New Roman" panose="02020603050405020304" pitchFamily="18" charset="0"/>
              </a:rPr>
              <a:t>打破。根据</a:t>
            </a:r>
            <a:r>
              <a:rPr lang="en-US" altLang="zh-CN" sz="2600" dirty="0">
                <a:cs typeface="Times New Roman" panose="02020603050405020304" pitchFamily="18" charset="0"/>
              </a:rPr>
              <a:t>“the waves”</a:t>
            </a:r>
            <a:r>
              <a:rPr lang="zh-CN" altLang="zh-CN" sz="2600" dirty="0">
                <a:cs typeface="Times New Roman" panose="02020603050405020304" pitchFamily="18" charset="0"/>
              </a:rPr>
              <a:t>可知，此处应该指冲浪。</a:t>
            </a:r>
            <a:r>
              <a:rPr lang="en-US" altLang="zh-CN" sz="2600" dirty="0">
                <a:cs typeface="Times New Roman" panose="02020603050405020304" pitchFamily="18" charset="0"/>
              </a:rPr>
              <a:t>ride waves</a:t>
            </a:r>
            <a:r>
              <a:rPr lang="zh-CN" altLang="zh-CN" sz="2600" dirty="0">
                <a:cs typeface="Times New Roman" panose="02020603050405020304" pitchFamily="18" charset="0"/>
              </a:rPr>
              <a:t>意为</a:t>
            </a:r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cs typeface="Times New Roman" panose="02020603050405020304" pitchFamily="18" charset="0"/>
              </a:rPr>
              <a:t>冲浪</a:t>
            </a:r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。故选</a:t>
            </a:r>
            <a:r>
              <a:rPr lang="en-US" altLang="zh-CN" sz="2600" dirty="0">
                <a:cs typeface="Times New Roman" panose="02020603050405020304" pitchFamily="18" charset="0"/>
              </a:rPr>
              <a:t>B</a:t>
            </a:r>
            <a:r>
              <a:rPr lang="zh-CN" altLang="zh-CN" sz="2600" dirty="0" smtClean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79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1490</Words>
  <Application>Microsoft Office PowerPoint</Application>
  <PresentationFormat>自定义</PresentationFormat>
  <Paragraphs>113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